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71" r:id="rId14"/>
    <p:sldId id="270" r:id="rId15"/>
    <p:sldId id="269" r:id="rId16"/>
    <p:sldId id="272" r:id="rId17"/>
    <p:sldId id="273"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02" autoAdjust="0"/>
    <p:restoredTop sz="94595" autoAdjust="0"/>
  </p:normalViewPr>
  <p:slideViewPr>
    <p:cSldViewPr snapToGrid="0" snapToObjects="1">
      <p:cViewPr varScale="1">
        <p:scale>
          <a:sx n="70" d="100"/>
          <a:sy n="70" d="100"/>
        </p:scale>
        <p:origin x="-1378"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lstStyle>
          <a:p>
            <a:pPr>
              <a:defRPr/>
            </a:pPr>
            <a:fld id="{2F2F8E35-99A6-4DC2-A196-17F6B588027D}" type="datetimeFigureOut">
              <a:rPr lang="en-US"/>
              <a:pPr>
                <a:defRPr/>
              </a:pPr>
              <a:t>9/17/2010</a:t>
            </a:fld>
            <a:endParaRPr lang="en-US"/>
          </a:p>
        </p:txBody>
      </p:sp>
      <p:sp>
        <p:nvSpPr>
          <p:cNvPr id="7" name="Footer Placeholder 19"/>
          <p:cNvSpPr>
            <a:spLocks noGrp="1"/>
          </p:cNvSpPr>
          <p:nvPr>
            <p:ph type="ftr" sz="quarter" idx="11"/>
          </p:nvPr>
        </p:nvSpPr>
        <p:spPr/>
        <p:txBody>
          <a:bodyPr/>
          <a:lstStyle>
            <a:lvl1pPr>
              <a:defRPr/>
            </a:lvl1pPr>
          </a:lstStyle>
          <a:p>
            <a:pPr>
              <a:defRPr/>
            </a:pPr>
            <a:endParaRPr lang="en-US"/>
          </a:p>
        </p:txBody>
      </p:sp>
      <p:sp>
        <p:nvSpPr>
          <p:cNvPr id="8" name="Slide Number Placeholder 9"/>
          <p:cNvSpPr>
            <a:spLocks noGrp="1"/>
          </p:cNvSpPr>
          <p:nvPr>
            <p:ph type="sldNum" sz="quarter" idx="12"/>
          </p:nvPr>
        </p:nvSpPr>
        <p:spPr/>
        <p:txBody>
          <a:bodyPr/>
          <a:lstStyle>
            <a:lvl1pPr>
              <a:defRPr/>
            </a:lvl1pPr>
          </a:lstStyle>
          <a:p>
            <a:pPr>
              <a:defRPr/>
            </a:pPr>
            <a:fld id="{9E10EDBA-6761-46E0-B8B5-D03F243EE47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5E1929E9-A745-41F4-ABC0-7E76111B7436}" type="datetimeFigureOut">
              <a:rPr lang="en-US"/>
              <a:pPr>
                <a:defRPr/>
              </a:pPr>
              <a:t>9/17/2010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8070C1D-18DB-4733-B6E3-E2204E10D41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9FF919BA-0D8C-441C-94D2-17612FF34673}" type="datetimeFigureOut">
              <a:rPr lang="en-US"/>
              <a:pPr>
                <a:defRPr/>
              </a:pPr>
              <a:t>9/17/2010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7DA764CA-AB8A-4E4F-BE22-055E9EA43E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0D2FADEA-EA3A-49AE-A656-AC1216E0D5A3}" type="datetimeFigureOut">
              <a:rPr lang="en-US"/>
              <a:pPr>
                <a:defRPr/>
              </a:pPr>
              <a:t>9/17/2010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5258D521-0FDF-431A-BA8E-10079574849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lstStyle>
          <a:p>
            <a:pPr>
              <a:defRPr/>
            </a:pPr>
            <a:fld id="{1E1959ED-0348-4FC7-BD97-60E21FF95EC8}" type="datetimeFigureOut">
              <a:rPr lang="en-US"/>
              <a:pPr>
                <a:defRPr/>
              </a:pPr>
              <a:t>9/17/2010</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275EA60D-A45D-434B-8DE2-4F1DC85AD10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28743BD6-D303-41EB-8F9E-2F03625B91AA}" type="datetimeFigureOut">
              <a:rPr lang="en-US"/>
              <a:pPr>
                <a:defRPr/>
              </a:pPr>
              <a:t>9/17/2010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5E06130C-1E92-4D1D-B9A3-0853543C23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AB8065A0-C64E-4849-A5A2-876D5FC6BF1B}" type="datetimeFigureOut">
              <a:rPr lang="en-US"/>
              <a:pPr>
                <a:defRPr/>
              </a:pPr>
              <a:t>9/17/2010</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347AF068-4CD9-461C-87F2-A5D9526E3CC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57643D27-EF1E-425B-A774-E4A52C825FCA}" type="datetimeFigureOut">
              <a:rPr lang="en-US"/>
              <a:pPr>
                <a:defRPr/>
              </a:pPr>
              <a:t>9/17/2010</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799CED2F-EF25-4DB7-9AED-E0C87AB9AAC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lstStyle>
          <a:p>
            <a:pPr>
              <a:defRPr/>
            </a:pPr>
            <a:fld id="{1BE830B1-8A9B-4360-B198-F7C86C2CEC86}" type="datetimeFigureOut">
              <a:rPr lang="en-US"/>
              <a:pPr>
                <a:defRPr/>
              </a:pPr>
              <a:t>9/17/2010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4673D5A7-2062-4AF3-8A36-98E46FDA81D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80A152C4-CCA3-42BA-A788-92C34BC40E9B}" type="datetimeFigureOut">
              <a:rPr lang="en-US"/>
              <a:pPr>
                <a:defRPr/>
              </a:pPr>
              <a:t>9/17/2010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B8EE08B8-5E70-491A-B636-5CEFCAAE928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Process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Process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185F2C34-4B04-449B-9D8C-D80700B9CE38}" type="datetimeFigureOut">
              <a:rPr lang="en-US"/>
              <a:pPr>
                <a:defRPr/>
              </a:pPr>
              <a:t>9/17/2010</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F74F9AD5-EE79-4221-99F5-C14C0556366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lstStyle>
          <a:p>
            <a:pPr>
              <a:defRPr/>
            </a:pPr>
            <a:fld id="{C73DD58E-630A-492E-A0B9-15CAC093D3AC}" type="datetimeFigureOut">
              <a:rPr lang="en-US"/>
              <a:pPr>
                <a:defRPr/>
              </a:pPr>
              <a:t>9/17/2010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lstStyle>
          <a:p>
            <a:pPr>
              <a:defRPr/>
            </a:pPr>
            <a:fld id="{C358315E-BDA0-4AB9-8567-8BA6B5A40383}"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20" r:id="rId1"/>
    <p:sldLayoutId id="2147483719" r:id="rId2"/>
    <p:sldLayoutId id="2147483721" r:id="rId3"/>
    <p:sldLayoutId id="2147483718" r:id="rId4"/>
    <p:sldLayoutId id="2147483722" r:id="rId5"/>
    <p:sldLayoutId id="2147483717" r:id="rId6"/>
    <p:sldLayoutId id="2147483723" r:id="rId7"/>
    <p:sldLayoutId id="2147483724" r:id="rId8"/>
    <p:sldLayoutId id="2147483725" r:id="rId9"/>
    <p:sldLayoutId id="2147483716" r:id="rId10"/>
    <p:sldLayoutId id="2147483715"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pitchFamily="34" charset="0"/>
        </a:defRPr>
      </a:lvl2pPr>
      <a:lvl3pPr algn="l" rtl="0" fontAlgn="base">
        <a:spcBef>
          <a:spcPct val="0"/>
        </a:spcBef>
        <a:spcAft>
          <a:spcPct val="0"/>
        </a:spcAft>
        <a:defRPr sz="4300">
          <a:solidFill>
            <a:srgbClr val="572314"/>
          </a:solidFill>
          <a:latin typeface="Gill Sans MT" pitchFamily="34" charset="0"/>
        </a:defRPr>
      </a:lvl3pPr>
      <a:lvl4pPr algn="l" rtl="0" fontAlgn="base">
        <a:spcBef>
          <a:spcPct val="0"/>
        </a:spcBef>
        <a:spcAft>
          <a:spcPct val="0"/>
        </a:spcAft>
        <a:defRPr sz="4300">
          <a:solidFill>
            <a:srgbClr val="572314"/>
          </a:solidFill>
          <a:latin typeface="Gill Sans MT" pitchFamily="34" charset="0"/>
        </a:defRPr>
      </a:lvl4pPr>
      <a:lvl5pPr algn="l" rtl="0" fontAlgn="base">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444625"/>
            <a:ext cx="6858000" cy="4014788"/>
          </a:xfrm>
        </p:spPr>
        <p:txBody>
          <a:bodyPr>
            <a:normAutofit fontScale="90000"/>
          </a:bodyPr>
          <a:lstStyle/>
          <a:p>
            <a:pPr fontAlgn="auto">
              <a:spcAft>
                <a:spcPts val="0"/>
              </a:spcAft>
              <a:defRPr/>
            </a:pPr>
            <a:r>
              <a:rPr lang="en-US" b="1" dirty="0" smtClean="0">
                <a:solidFill>
                  <a:schemeClr val="tx2">
                    <a:satMod val="130000"/>
                  </a:schemeClr>
                </a:solidFill>
              </a:rPr>
              <a:t>Reasons Behind the Positive Effects of Using Dynamic Computer Software in High School Mathematics Classrooms</a:t>
            </a:r>
            <a:r>
              <a:rPr lang="en-US" dirty="0" smtClean="0">
                <a:solidFill>
                  <a:schemeClr val="tx2">
                    <a:satMod val="130000"/>
                  </a:schemeClr>
                </a:solidFill>
              </a:rPr>
              <a:t/>
            </a:r>
            <a:br>
              <a:rPr lang="en-US" dirty="0" smtClean="0">
                <a:solidFill>
                  <a:schemeClr val="tx2">
                    <a:satMod val="130000"/>
                  </a:schemeClr>
                </a:solidFill>
              </a:rPr>
            </a:br>
            <a:endParaRPr lang="en-US" dirty="0">
              <a:solidFill>
                <a:schemeClr val="tx2">
                  <a:satMod val="130000"/>
                </a:schemeClr>
              </a:solidFill>
            </a:endParaRPr>
          </a:p>
        </p:txBody>
      </p:sp>
      <p:sp>
        <p:nvSpPr>
          <p:cNvPr id="3" name="Subtitle 2"/>
          <p:cNvSpPr>
            <a:spLocks noGrp="1"/>
          </p:cNvSpPr>
          <p:nvPr>
            <p:ph type="subTitle" idx="1"/>
          </p:nvPr>
        </p:nvSpPr>
        <p:spPr>
          <a:xfrm>
            <a:off x="730250" y="4832350"/>
            <a:ext cx="7780338" cy="1225550"/>
          </a:xfrm>
        </p:spPr>
        <p:txBody>
          <a:bodyPr>
            <a:normAutofit fontScale="92500" lnSpcReduction="10000"/>
          </a:bodyPr>
          <a:lstStyle/>
          <a:p>
            <a:pPr fontAlgn="auto">
              <a:spcAft>
                <a:spcPts val="0"/>
              </a:spcAft>
              <a:buFont typeface="Wingdings 2"/>
              <a:buNone/>
              <a:defRPr/>
            </a:pPr>
            <a:r>
              <a:rPr lang="en-US" b="1" dirty="0" err="1" smtClean="0"/>
              <a:t>Rajee</a:t>
            </a:r>
            <a:r>
              <a:rPr lang="en-US" b="1" dirty="0" smtClean="0"/>
              <a:t> Amarasinghe</a:t>
            </a:r>
            <a:r>
              <a:rPr lang="en-US" dirty="0" smtClean="0"/>
              <a:t>,  California State University, Fresno</a:t>
            </a:r>
          </a:p>
          <a:p>
            <a:pPr fontAlgn="auto">
              <a:spcAft>
                <a:spcPts val="0"/>
              </a:spcAft>
              <a:buFont typeface="Wingdings 2"/>
              <a:buNone/>
              <a:defRPr/>
            </a:pPr>
            <a:r>
              <a:rPr lang="en-US" b="1" dirty="0" smtClean="0"/>
              <a:t>Deborah Benitez</a:t>
            </a:r>
            <a:r>
              <a:rPr lang="en-US" dirty="0" smtClean="0"/>
              <a:t>, Clovis Unified School District, CA</a:t>
            </a:r>
          </a:p>
          <a:p>
            <a:pPr fontAlgn="auto">
              <a:spcAft>
                <a:spcPts val="0"/>
              </a:spcAft>
              <a:buFont typeface="Wingdings 2"/>
              <a:buNone/>
              <a:defRPr/>
            </a:pPr>
            <a:r>
              <a:rPr lang="en-US" b="1" dirty="0" smtClean="0"/>
              <a:t>Geoffrey Aaron Dean</a:t>
            </a:r>
            <a:r>
              <a:rPr lang="en-US" dirty="0" smtClean="0"/>
              <a:t>, Clovis Unified School District, CA</a:t>
            </a:r>
          </a:p>
          <a:p>
            <a:pPr fontAlgn="auto">
              <a:spcAft>
                <a:spcPts val="0"/>
              </a:spcAft>
              <a:buFont typeface="Wingdings 2"/>
              <a:buNone/>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dirty="0">
              <a:solidFill>
                <a:schemeClr val="tx2">
                  <a:satMod val="130000"/>
                </a:schemeClr>
              </a:solidFill>
            </a:endParaRPr>
          </a:p>
        </p:txBody>
      </p:sp>
      <p:sp>
        <p:nvSpPr>
          <p:cNvPr id="24580" name="Content Placeholder 6"/>
          <p:cNvSpPr>
            <a:spLocks noGrp="1"/>
          </p:cNvSpPr>
          <p:nvPr>
            <p:ph idx="1"/>
          </p:nvPr>
        </p:nvSpPr>
        <p:spPr>
          <a:xfrm>
            <a:off x="503238" y="530225"/>
            <a:ext cx="8183562" cy="3143250"/>
          </a:xfrm>
        </p:spPr>
        <p:txBody>
          <a:bodyPr/>
          <a:lstStyle/>
          <a:p>
            <a:endParaRPr lang="en-US" smtClean="0"/>
          </a:p>
        </p:txBody>
      </p:sp>
      <p:graphicFrame>
        <p:nvGraphicFramePr>
          <p:cNvPr id="24578" name="Object 2"/>
          <p:cNvGraphicFramePr>
            <a:graphicFrameLocks noChangeAspect="1"/>
          </p:cNvGraphicFramePr>
          <p:nvPr/>
        </p:nvGraphicFramePr>
        <p:xfrm>
          <a:off x="444500" y="628650"/>
          <a:ext cx="7845425" cy="4464050"/>
        </p:xfrm>
        <a:graphic>
          <a:graphicData uri="http://schemas.openxmlformats.org/presentationml/2006/ole">
            <p:oleObj spid="_x0000_s24578" name="Chart" r:id="rId3" imgW="5029015" imgH="2197019" progId="Excel.Sheet.8">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3" name="Object 3"/>
          <p:cNvGraphicFramePr>
            <a:graphicFrameLocks noChangeAspect="1"/>
          </p:cNvGraphicFramePr>
          <p:nvPr/>
        </p:nvGraphicFramePr>
        <p:xfrm>
          <a:off x="523875" y="485775"/>
          <a:ext cx="8162925" cy="3841750"/>
        </p:xfrm>
        <a:graphic>
          <a:graphicData uri="http://schemas.openxmlformats.org/presentationml/2006/ole">
            <p:oleObj spid="_x0000_s25603" name="Chart" r:id="rId3" imgW="4775024" imgH="2247817" progId="Excel.Sheet.8">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Findings and their implications…</a:t>
            </a:r>
            <a:endParaRPr lang="en-US" dirty="0">
              <a:solidFill>
                <a:schemeClr val="tx2">
                  <a:satMod val="130000"/>
                </a:schemeClr>
              </a:solidFill>
            </a:endParaRPr>
          </a:p>
        </p:txBody>
      </p:sp>
      <p:sp>
        <p:nvSpPr>
          <p:cNvPr id="26626" name="Content Placeholder 2"/>
          <p:cNvSpPr>
            <a:spLocks noGrp="1"/>
          </p:cNvSpPr>
          <p:nvPr>
            <p:ph idx="1"/>
          </p:nvPr>
        </p:nvSpPr>
        <p:spPr>
          <a:xfrm>
            <a:off x="503238" y="1992313"/>
            <a:ext cx="8183562" cy="3890962"/>
          </a:xfrm>
        </p:spPr>
        <p:txBody>
          <a:bodyPr/>
          <a:lstStyle/>
          <a:p>
            <a:pPr lvl="1"/>
            <a:r>
              <a:rPr lang="en-US" smtClean="0">
                <a:latin typeface="Times New Roman" pitchFamily="18" charset="0"/>
                <a:cs typeface="Times New Roman" pitchFamily="18" charset="0"/>
              </a:rPr>
              <a:t>Majority of the students in both studies showed that they are interested in using computer lab.  </a:t>
            </a:r>
          </a:p>
          <a:p>
            <a:pPr lvl="1"/>
            <a:endParaRPr lang="en-US" smtClean="0">
              <a:latin typeface="Times New Roman" pitchFamily="18" charset="0"/>
              <a:cs typeface="Times New Roman" pitchFamily="18" charset="0"/>
            </a:endParaRPr>
          </a:p>
          <a:p>
            <a:pPr lvl="1"/>
            <a:r>
              <a:rPr lang="en-US" smtClean="0">
                <a:latin typeface="Times New Roman" pitchFamily="18" charset="0"/>
                <a:cs typeface="Times New Roman" pitchFamily="18" charset="0"/>
              </a:rPr>
              <a:t>Software was tool that allowed many students a better understanding of the concepts being taught.  </a:t>
            </a:r>
          </a:p>
          <a:p>
            <a:pPr lvl="1"/>
            <a:endParaRPr lang="en-US" smtClean="0">
              <a:latin typeface="Times New Roman" pitchFamily="18" charset="0"/>
              <a:cs typeface="Times New Roman" pitchFamily="18" charset="0"/>
            </a:endParaRPr>
          </a:p>
          <a:p>
            <a:pPr lvl="1"/>
            <a:r>
              <a:rPr lang="en-US" smtClean="0">
                <a:latin typeface="Times New Roman" pitchFamily="18" charset="0"/>
                <a:cs typeface="Times New Roman" pitchFamily="18" charset="0"/>
              </a:rPr>
              <a:t>Break in the routine.  </a:t>
            </a:r>
          </a:p>
          <a:p>
            <a:pPr lvl="3"/>
            <a:endParaRPr lang="en-US" smtClean="0"/>
          </a:p>
          <a:p>
            <a:pPr lvl="2"/>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Findings and their implications…</a:t>
            </a:r>
            <a:endParaRPr lang="en-US" dirty="0">
              <a:solidFill>
                <a:schemeClr val="tx2">
                  <a:satMod val="130000"/>
                </a:schemeClr>
              </a:solidFill>
            </a:endParaRPr>
          </a:p>
        </p:txBody>
      </p:sp>
      <p:sp>
        <p:nvSpPr>
          <p:cNvPr id="3" name="Content Placeholder 2"/>
          <p:cNvSpPr>
            <a:spLocks noGrp="1"/>
          </p:cNvSpPr>
          <p:nvPr>
            <p:ph idx="1"/>
          </p:nvPr>
        </p:nvSpPr>
        <p:spPr>
          <a:xfrm>
            <a:off x="503238" y="1992313"/>
            <a:ext cx="8183562" cy="3890962"/>
          </a:xfrm>
        </p:spPr>
        <p:txBody>
          <a:bodyPr>
            <a:normAutofit lnSpcReduction="10000"/>
          </a:bodyPr>
          <a:lstStyle/>
          <a:p>
            <a:pPr marL="640080" lvl="1" indent="-237744" fontAlgn="auto">
              <a:spcAft>
                <a:spcPts val="0"/>
              </a:spcAft>
              <a:buFont typeface="Verdana"/>
              <a:buChar char="◦"/>
              <a:defRPr/>
            </a:pPr>
            <a:r>
              <a:rPr lang="en-US" dirty="0" smtClean="0">
                <a:latin typeface="Times New Roman"/>
                <a:cs typeface="Times New Roman"/>
              </a:rPr>
              <a:t>Attitude and beliefs survey in the second study did not show significant changes in their attitudes.</a:t>
            </a:r>
          </a:p>
          <a:p>
            <a:pPr marL="640080" lvl="1" indent="-237744" fontAlgn="auto">
              <a:spcAft>
                <a:spcPts val="0"/>
              </a:spcAft>
              <a:buFont typeface="Verdana"/>
              <a:buChar char="◦"/>
              <a:defRPr/>
            </a:pPr>
            <a:endParaRPr lang="en-US" dirty="0" smtClean="0">
              <a:latin typeface="Times New Roman"/>
              <a:cs typeface="Times New Roman"/>
            </a:endParaRPr>
          </a:p>
          <a:p>
            <a:pPr marL="640080" lvl="1" indent="-237744" fontAlgn="auto">
              <a:spcAft>
                <a:spcPts val="0"/>
              </a:spcAft>
              <a:buFont typeface="Verdana"/>
              <a:buChar char="◦"/>
              <a:defRPr/>
            </a:pPr>
            <a:r>
              <a:rPr lang="en-US" dirty="0" smtClean="0">
                <a:latin typeface="Times New Roman"/>
                <a:cs typeface="Times New Roman"/>
              </a:rPr>
              <a:t>Open ended questions indicated that students believed that the computers made their learning experience better.  </a:t>
            </a:r>
          </a:p>
          <a:p>
            <a:pPr marL="640080" lvl="1" indent="-237744" fontAlgn="auto">
              <a:spcAft>
                <a:spcPts val="0"/>
              </a:spcAft>
              <a:buFont typeface="Verdana"/>
              <a:buChar char="◦"/>
              <a:defRPr/>
            </a:pPr>
            <a:endParaRPr lang="en-US" dirty="0" smtClean="0">
              <a:latin typeface="Times New Roman"/>
              <a:cs typeface="Times New Roman"/>
            </a:endParaRPr>
          </a:p>
          <a:p>
            <a:pPr marL="640080" lvl="1" indent="-237744" fontAlgn="auto">
              <a:spcAft>
                <a:spcPts val="0"/>
              </a:spcAft>
              <a:buFont typeface="Verdana"/>
              <a:buChar char="◦"/>
              <a:defRPr/>
            </a:pPr>
            <a:r>
              <a:rPr lang="en-US" dirty="0" smtClean="0">
                <a:latin typeface="Times New Roman"/>
                <a:cs typeface="Times New Roman"/>
              </a:rPr>
              <a:t>Students indicated that software gave them a reason to try and produced enjoyable experience.  </a:t>
            </a:r>
          </a:p>
          <a:p>
            <a:pPr marL="1097280" lvl="3" indent="-173736" fontAlgn="auto">
              <a:spcAft>
                <a:spcPts val="0"/>
              </a:spcAft>
              <a:buClr>
                <a:schemeClr val="accent3"/>
              </a:buClr>
              <a:buFont typeface="Wingdings 2"/>
              <a:buChar char=""/>
              <a:defRPr/>
            </a:pPr>
            <a:endParaRPr lang="en-US" dirty="0" smtClean="0"/>
          </a:p>
          <a:p>
            <a:pPr marL="886968" lvl="2"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Findings and their implications…</a:t>
            </a:r>
            <a:endParaRPr lang="en-US" dirty="0">
              <a:solidFill>
                <a:schemeClr val="tx2">
                  <a:satMod val="130000"/>
                </a:schemeClr>
              </a:solidFill>
            </a:endParaRPr>
          </a:p>
        </p:txBody>
      </p:sp>
      <p:sp>
        <p:nvSpPr>
          <p:cNvPr id="28674" name="Content Placeholder 2"/>
          <p:cNvSpPr>
            <a:spLocks noGrp="1"/>
          </p:cNvSpPr>
          <p:nvPr>
            <p:ph idx="1"/>
          </p:nvPr>
        </p:nvSpPr>
        <p:spPr>
          <a:xfrm>
            <a:off x="503238" y="1992313"/>
            <a:ext cx="8183562" cy="3890962"/>
          </a:xfrm>
        </p:spPr>
        <p:txBody>
          <a:bodyPr/>
          <a:lstStyle/>
          <a:p>
            <a:r>
              <a:rPr lang="en-US" sz="2000" smtClean="0">
                <a:latin typeface="Times New Roman" pitchFamily="18" charset="0"/>
                <a:cs typeface="Times New Roman" pitchFamily="18" charset="0"/>
              </a:rPr>
              <a:t>Majority of the students in both studies showed that they are interested in using computer lab.  This was tool that allowed many students a better understanding of the concepts being taught.  Also this was a break in the routine.  </a:t>
            </a:r>
          </a:p>
          <a:p>
            <a:pPr>
              <a:buFont typeface="Wingdings 2" pitchFamily="18" charset="2"/>
              <a:buNone/>
            </a:pPr>
            <a:endParaRPr lang="en-US" sz="2000" smtClean="0">
              <a:latin typeface="Times New Roman" pitchFamily="18" charset="0"/>
              <a:cs typeface="Times New Roman" pitchFamily="18" charset="0"/>
            </a:endParaRPr>
          </a:p>
          <a:p>
            <a:r>
              <a:rPr lang="en-US" sz="2000" smtClean="0">
                <a:latin typeface="Times New Roman" pitchFamily="18" charset="0"/>
                <a:cs typeface="Times New Roman" pitchFamily="18" charset="0"/>
              </a:rPr>
              <a:t>However, Attitude and beliefs survey in the second study did not show significant changes in their attitudes although the same survey indicated that students believed that the computers made their learning experience better.  They indicated that it gave them a reason to try and produced enjoyable experience.  </a:t>
            </a:r>
          </a:p>
          <a:p>
            <a:pPr lvl="3"/>
            <a:endParaRPr lang="en-US" smtClean="0"/>
          </a:p>
          <a:p>
            <a:pPr lvl="2"/>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Findings and their implications…</a:t>
            </a:r>
            <a:endParaRPr lang="en-US" dirty="0">
              <a:solidFill>
                <a:schemeClr val="tx2">
                  <a:satMod val="130000"/>
                </a:schemeClr>
              </a:solidFill>
            </a:endParaRPr>
          </a:p>
        </p:txBody>
      </p:sp>
      <p:sp>
        <p:nvSpPr>
          <p:cNvPr id="3" name="Content Placeholder 2"/>
          <p:cNvSpPr>
            <a:spLocks noGrp="1"/>
          </p:cNvSpPr>
          <p:nvPr>
            <p:ph idx="1"/>
          </p:nvPr>
        </p:nvSpPr>
        <p:spPr>
          <a:xfrm>
            <a:off x="503238" y="1992313"/>
            <a:ext cx="8183562" cy="3890962"/>
          </a:xfrm>
        </p:spPr>
        <p:txBody>
          <a:bodyPr>
            <a:normAutofit fontScale="62500" lnSpcReduction="20000"/>
          </a:bodyPr>
          <a:lstStyle/>
          <a:p>
            <a:pPr marL="365760" indent="-283464" fontAlgn="auto">
              <a:spcAft>
                <a:spcPts val="0"/>
              </a:spcAft>
              <a:buFont typeface="Wingdings 2"/>
              <a:buChar char=""/>
              <a:defRPr/>
            </a:pPr>
            <a:r>
              <a:rPr lang="en-US" dirty="0" smtClean="0">
                <a:latin typeface="Times New Roman"/>
                <a:cs typeface="Times New Roman"/>
              </a:rPr>
              <a:t>Assessments designed using the textbook material produced lower or non significantly higher scores for the technology group.  However, cumulative exams indicated higher scores for the technology group.   </a:t>
            </a:r>
          </a:p>
          <a:p>
            <a:pPr marL="365760" indent="-283464" fontAlgn="auto">
              <a:spcAft>
                <a:spcPts val="0"/>
              </a:spcAft>
              <a:buFont typeface="Wingdings 2"/>
              <a:buNone/>
              <a:defRPr/>
            </a:pPr>
            <a:r>
              <a:rPr lang="en-US" b="1" dirty="0" smtClean="0">
                <a:latin typeface="Times New Roman"/>
                <a:cs typeface="Times New Roman"/>
              </a:rPr>
              <a:t> </a:t>
            </a:r>
            <a:endParaRPr lang="en-US" dirty="0" smtClean="0">
              <a:latin typeface="Times New Roman"/>
              <a:cs typeface="Times New Roman"/>
            </a:endParaRPr>
          </a:p>
          <a:p>
            <a:pPr marL="365760" indent="-283464" fontAlgn="auto">
              <a:spcAft>
                <a:spcPts val="0"/>
              </a:spcAft>
              <a:buFont typeface="Wingdings 2"/>
              <a:buChar char=""/>
              <a:defRPr/>
            </a:pPr>
            <a:r>
              <a:rPr lang="en-US" dirty="0" smtClean="0">
                <a:latin typeface="Times New Roman"/>
                <a:cs typeface="Times New Roman"/>
              </a:rPr>
              <a:t>Observations and interviews conducted in both studies shed light into student achievements in technology classes.  Observations indicated that students spend more time working on software investigation trying to solve geometric problems.  </a:t>
            </a:r>
          </a:p>
          <a:p>
            <a:pPr marL="365760" indent="-283464" fontAlgn="auto">
              <a:spcAft>
                <a:spcPts val="0"/>
              </a:spcAft>
              <a:buFont typeface="Wingdings 2"/>
              <a:buNone/>
              <a:defRPr/>
            </a:pPr>
            <a:endParaRPr lang="en-US" dirty="0" smtClean="0">
              <a:latin typeface="Times New Roman"/>
              <a:cs typeface="Times New Roman"/>
            </a:endParaRPr>
          </a:p>
          <a:p>
            <a:pPr marL="365760" indent="-283464" fontAlgn="auto">
              <a:spcAft>
                <a:spcPts val="0"/>
              </a:spcAft>
              <a:buFont typeface="Wingdings 2"/>
              <a:buChar char=""/>
              <a:defRPr/>
            </a:pPr>
            <a:r>
              <a:rPr lang="en-US" dirty="0" smtClean="0">
                <a:latin typeface="Times New Roman"/>
                <a:cs typeface="Times New Roman"/>
              </a:rPr>
              <a:t>These investigations forced students to make connections and seeing patterns that students in a regular class are just told about.  One conclusion that can be made is that this role of the Dynamic geometry played a major role in their improvement and retention level.  </a:t>
            </a:r>
          </a:p>
          <a:p>
            <a:pPr marL="1097280" lvl="3" indent="-173736" fontAlgn="auto">
              <a:spcAft>
                <a:spcPts val="0"/>
              </a:spcAft>
              <a:buClr>
                <a:schemeClr val="accent3"/>
              </a:buClr>
              <a:buFont typeface="Wingdings 2"/>
              <a:buChar char=""/>
              <a:defRPr/>
            </a:pPr>
            <a:endParaRPr lang="en-US" dirty="0" smtClean="0"/>
          </a:p>
          <a:p>
            <a:pPr marL="886968" lvl="2"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Findings and their implications…</a:t>
            </a:r>
            <a:endParaRPr lang="en-US" dirty="0">
              <a:solidFill>
                <a:schemeClr val="tx2">
                  <a:satMod val="130000"/>
                </a:schemeClr>
              </a:solidFill>
            </a:endParaRPr>
          </a:p>
        </p:txBody>
      </p:sp>
      <p:sp>
        <p:nvSpPr>
          <p:cNvPr id="3" name="Content Placeholder 2"/>
          <p:cNvSpPr>
            <a:spLocks noGrp="1"/>
          </p:cNvSpPr>
          <p:nvPr>
            <p:ph idx="1"/>
          </p:nvPr>
        </p:nvSpPr>
        <p:spPr>
          <a:xfrm>
            <a:off x="503238" y="1992313"/>
            <a:ext cx="8183562" cy="3890962"/>
          </a:xfrm>
        </p:spPr>
        <p:txBody>
          <a:bodyPr>
            <a:normAutofit fontScale="92500" lnSpcReduction="10000"/>
          </a:bodyPr>
          <a:lstStyle/>
          <a:p>
            <a:pPr marL="886968" lvl="2" fontAlgn="auto">
              <a:spcAft>
                <a:spcPts val="0"/>
              </a:spcAft>
              <a:buFont typeface="Wingdings 2"/>
              <a:buChar char=""/>
              <a:defRPr/>
            </a:pPr>
            <a:r>
              <a:rPr lang="en-US" dirty="0" smtClean="0">
                <a:latin typeface="Times New Roman"/>
                <a:cs typeface="Times New Roman"/>
              </a:rPr>
              <a:t>Observations showed students asked more questions and more significantly, worthwhile questions in the technology class.</a:t>
            </a:r>
          </a:p>
          <a:p>
            <a:pPr marL="886968" lvl="2" fontAlgn="auto">
              <a:spcAft>
                <a:spcPts val="0"/>
              </a:spcAft>
              <a:buFont typeface="Wingdings 2"/>
              <a:buChar char=""/>
              <a:defRPr/>
            </a:pPr>
            <a:endParaRPr lang="en-US" dirty="0" smtClean="0">
              <a:latin typeface="Times New Roman"/>
              <a:cs typeface="Times New Roman"/>
            </a:endParaRPr>
          </a:p>
          <a:p>
            <a:pPr marL="886968" lvl="2" fontAlgn="auto">
              <a:spcAft>
                <a:spcPts val="0"/>
              </a:spcAft>
              <a:buFont typeface="Wingdings 2"/>
              <a:buChar char=""/>
              <a:defRPr/>
            </a:pPr>
            <a:r>
              <a:rPr lang="en-US" dirty="0" smtClean="0">
                <a:latin typeface="Times New Roman"/>
                <a:cs typeface="Times New Roman"/>
              </a:rPr>
              <a:t>This indicated that they have developed more interest in the concepts although they did not believe their interest has changed.  </a:t>
            </a:r>
          </a:p>
          <a:p>
            <a:pPr marL="886968" lvl="2" fontAlgn="auto">
              <a:spcAft>
                <a:spcPts val="0"/>
              </a:spcAft>
              <a:buFont typeface="Wingdings 2"/>
              <a:buNone/>
              <a:defRPr/>
            </a:pPr>
            <a:endParaRPr lang="en-US" dirty="0" smtClean="0">
              <a:latin typeface="Times New Roman"/>
              <a:cs typeface="Times New Roman"/>
            </a:endParaRPr>
          </a:p>
          <a:p>
            <a:pPr marL="886968" lvl="2" fontAlgn="auto">
              <a:spcAft>
                <a:spcPts val="0"/>
              </a:spcAft>
              <a:buFont typeface="Wingdings 2"/>
              <a:buChar char=""/>
              <a:defRPr/>
            </a:pPr>
            <a:r>
              <a:rPr lang="en-US" dirty="0" smtClean="0">
                <a:latin typeface="Times New Roman"/>
                <a:cs typeface="Times New Roman"/>
              </a:rPr>
              <a:t>In both studies, as a group, students were able to retain more knowledge as they scored better on chapter tests cumulative tests although they did not show better performance in day today assessments.  </a:t>
            </a:r>
          </a:p>
          <a:p>
            <a:pPr marL="365760" indent="-283464" fontAlgn="auto">
              <a:spcAft>
                <a:spcPts val="0"/>
              </a:spcAft>
              <a:buFont typeface="Wingdings 2"/>
              <a:buChar char=""/>
              <a:defRPr/>
            </a:pPr>
            <a:endParaRPr lang="en-US" dirty="0" smtClean="0"/>
          </a:p>
          <a:p>
            <a:pPr marL="1097280" lvl="3" indent="-173736" fontAlgn="auto">
              <a:spcAft>
                <a:spcPts val="0"/>
              </a:spcAft>
              <a:buClr>
                <a:schemeClr val="accent3"/>
              </a:buClr>
              <a:buFont typeface="Wingdings 2"/>
              <a:buChar char=""/>
              <a:defRPr/>
            </a:pPr>
            <a:endParaRPr lang="en-US" dirty="0" smtClean="0"/>
          </a:p>
          <a:p>
            <a:pPr marL="886968" lvl="2"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err="1" smtClean="0">
                <a:solidFill>
                  <a:schemeClr val="tx2">
                    <a:satMod val="130000"/>
                  </a:schemeClr>
                </a:solidFill>
              </a:rPr>
              <a:t>Rajee</a:t>
            </a:r>
            <a:r>
              <a:rPr lang="en-US" dirty="0" smtClean="0">
                <a:solidFill>
                  <a:schemeClr val="tx2">
                    <a:satMod val="130000"/>
                  </a:schemeClr>
                </a:solidFill>
              </a:rPr>
              <a:t> Amarasinghe</a:t>
            </a:r>
            <a:endParaRPr lang="en-US" dirty="0">
              <a:solidFill>
                <a:schemeClr val="tx2">
                  <a:satMod val="130000"/>
                </a:schemeClr>
              </a:solidFill>
            </a:endParaRPr>
          </a:p>
        </p:txBody>
      </p:sp>
      <p:sp>
        <p:nvSpPr>
          <p:cNvPr id="31746" name="Content Placeholder 2"/>
          <p:cNvSpPr>
            <a:spLocks noGrp="1"/>
          </p:cNvSpPr>
          <p:nvPr>
            <p:ph idx="1"/>
          </p:nvPr>
        </p:nvSpPr>
        <p:spPr>
          <a:xfrm>
            <a:off x="503238" y="1992313"/>
            <a:ext cx="8183562" cy="3890962"/>
          </a:xfrm>
        </p:spPr>
        <p:txBody>
          <a:bodyPr/>
          <a:lstStyle/>
          <a:p>
            <a:pPr lvl="2">
              <a:buFont typeface="Wingdings 2" pitchFamily="18" charset="2"/>
              <a:buNone/>
            </a:pPr>
            <a:r>
              <a:rPr lang="en-US" smtClean="0"/>
              <a:t>ramarasi@csufresno.edu</a:t>
            </a:r>
          </a:p>
          <a:p>
            <a:endParaRPr lang="en-US" smtClean="0"/>
          </a:p>
          <a:p>
            <a:pPr lvl="3"/>
            <a:endParaRPr lang="en-US" smtClean="0"/>
          </a:p>
          <a:p>
            <a:pPr lvl="2"/>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1536700"/>
          </a:xfrm>
        </p:spPr>
        <p:txBody>
          <a:bodyPr>
            <a:normAutofit fontScale="90000"/>
          </a:bodyPr>
          <a:lstStyle/>
          <a:p>
            <a:pPr fontAlgn="auto">
              <a:spcAft>
                <a:spcPts val="0"/>
              </a:spcAft>
              <a:defRPr/>
            </a:pPr>
            <a:r>
              <a:rPr lang="en-US" dirty="0" smtClean="0">
                <a:solidFill>
                  <a:schemeClr val="tx2">
                    <a:satMod val="130000"/>
                  </a:schemeClr>
                </a:solidFill>
              </a:rPr>
              <a:t>Learning mathematics through Dynamic Geometry Software</a:t>
            </a:r>
            <a:br>
              <a:rPr lang="en-US" dirty="0" smtClean="0">
                <a:solidFill>
                  <a:schemeClr val="tx2">
                    <a:satMod val="130000"/>
                  </a:schemeClr>
                </a:solidFill>
              </a:rPr>
            </a:br>
            <a:endParaRPr lang="en-US" dirty="0">
              <a:solidFill>
                <a:schemeClr val="tx2">
                  <a:satMod val="130000"/>
                </a:schemeClr>
              </a:solidFill>
            </a:endParaRPr>
          </a:p>
        </p:txBody>
      </p:sp>
      <p:sp>
        <p:nvSpPr>
          <p:cNvPr id="3" name="Content Placeholder 2"/>
          <p:cNvSpPr>
            <a:spLocks noGrp="1"/>
          </p:cNvSpPr>
          <p:nvPr>
            <p:ph idx="1"/>
          </p:nvPr>
        </p:nvSpPr>
        <p:spPr>
          <a:xfrm>
            <a:off x="503238" y="1992313"/>
            <a:ext cx="8183562" cy="3890962"/>
          </a:xfrm>
        </p:spPr>
        <p:txBody>
          <a:bodyPr>
            <a:normAutofit fontScale="92500" lnSpcReduction="20000"/>
          </a:bodyPr>
          <a:lstStyle/>
          <a:p>
            <a:pPr marL="365760" indent="-283464" fontAlgn="auto">
              <a:spcAft>
                <a:spcPts val="0"/>
              </a:spcAft>
              <a:buFont typeface="Wingdings 2"/>
              <a:buChar char=""/>
              <a:defRPr/>
            </a:pPr>
            <a:r>
              <a:rPr lang="en-US" dirty="0" smtClean="0"/>
              <a:t>Geometer’s Sketchpad</a:t>
            </a:r>
          </a:p>
          <a:p>
            <a:pPr marL="365760" indent="-283464" fontAlgn="auto">
              <a:spcAft>
                <a:spcPts val="0"/>
              </a:spcAft>
              <a:buFont typeface="Wingdings 2"/>
              <a:buChar char=""/>
              <a:defRPr/>
            </a:pPr>
            <a:r>
              <a:rPr lang="en-US" dirty="0" err="1" smtClean="0"/>
              <a:t>Geogebra</a:t>
            </a:r>
            <a:endParaRPr lang="en-US" dirty="0" smtClean="0"/>
          </a:p>
          <a:p>
            <a:pPr marL="365760" indent="-283464" fontAlgn="auto">
              <a:spcAft>
                <a:spcPts val="0"/>
              </a:spcAft>
              <a:buFont typeface="Wingdings 2"/>
              <a:buChar char=""/>
              <a:defRPr/>
            </a:pPr>
            <a:r>
              <a:rPr lang="en-US" dirty="0" err="1" smtClean="0">
                <a:ea typeface="ＭＳ Ｐゴシック" pitchFamily="17" charset="-128"/>
                <a:cs typeface="ＭＳ Ｐゴシック" pitchFamily="17" charset="-128"/>
              </a:rPr>
              <a:t>Cabri</a:t>
            </a:r>
            <a:r>
              <a:rPr lang="en-US" dirty="0" smtClean="0">
                <a:ea typeface="ＭＳ Ｐゴシック" pitchFamily="17" charset="-128"/>
                <a:cs typeface="ＭＳ Ｐゴシック" pitchFamily="17" charset="-128"/>
              </a:rPr>
              <a:t> Geometry, Cinderella, </a:t>
            </a:r>
            <a:r>
              <a:rPr lang="en-US" dirty="0" err="1" smtClean="0">
                <a:ea typeface="ＭＳ Ｐゴシック" pitchFamily="17" charset="-128"/>
                <a:cs typeface="ＭＳ Ｐゴシック" pitchFamily="17" charset="-128"/>
              </a:rPr>
              <a:t>Kig</a:t>
            </a:r>
            <a:r>
              <a:rPr lang="en-US" dirty="0" smtClean="0">
                <a:ea typeface="ＭＳ Ｐゴシック" pitchFamily="17" charset="-128"/>
                <a:cs typeface="ＭＳ Ｐゴシック" pitchFamily="17" charset="-128"/>
              </a:rPr>
              <a:t>…</a:t>
            </a:r>
            <a:endParaRPr lang="en-US" dirty="0" smtClean="0"/>
          </a:p>
          <a:p>
            <a:pPr marL="365760" indent="-283464" fontAlgn="auto">
              <a:spcAft>
                <a:spcPts val="0"/>
              </a:spcAft>
              <a:buFont typeface="Wingdings 2"/>
              <a:buChar char=""/>
              <a:defRPr/>
            </a:pPr>
            <a:r>
              <a:rPr lang="en-US" dirty="0" smtClean="0"/>
              <a:t>Teaching and learning tool for </a:t>
            </a:r>
          </a:p>
          <a:p>
            <a:pPr marL="886968" lvl="2" fontAlgn="auto">
              <a:spcAft>
                <a:spcPts val="0"/>
              </a:spcAft>
              <a:buFont typeface="Wingdings 2"/>
              <a:buChar char=""/>
              <a:defRPr/>
            </a:pPr>
            <a:r>
              <a:rPr lang="en-US" dirty="0" smtClean="0"/>
              <a:t>Visualization – </a:t>
            </a:r>
          </a:p>
          <a:p>
            <a:pPr marL="1298448" lvl="4" indent="-182880" fontAlgn="auto">
              <a:spcAft>
                <a:spcPts val="0"/>
              </a:spcAft>
              <a:buClr>
                <a:schemeClr val="accent4"/>
              </a:buClr>
              <a:buFont typeface="Wingdings 2"/>
              <a:buNone/>
              <a:defRPr/>
            </a:pPr>
            <a:r>
              <a:rPr lang="en-US" i="1" dirty="0" smtClean="0"/>
              <a:t>		to see abstract concepts</a:t>
            </a:r>
          </a:p>
          <a:p>
            <a:pPr marL="886968" lvl="2" fontAlgn="auto">
              <a:spcAft>
                <a:spcPts val="0"/>
              </a:spcAft>
              <a:buFont typeface="Wingdings 2"/>
              <a:buChar char=""/>
              <a:defRPr/>
            </a:pPr>
            <a:r>
              <a:rPr lang="en-US" dirty="0" smtClean="0"/>
              <a:t>Representation – </a:t>
            </a:r>
          </a:p>
          <a:p>
            <a:pPr marL="1097280" lvl="3" indent="-173736" fontAlgn="auto">
              <a:spcAft>
                <a:spcPts val="0"/>
              </a:spcAft>
              <a:buClr>
                <a:schemeClr val="accent3"/>
              </a:buClr>
              <a:buFont typeface="Wingdings 2"/>
              <a:buNone/>
              <a:defRPr/>
            </a:pPr>
            <a:r>
              <a:rPr lang="en-US" i="1" dirty="0" smtClean="0"/>
              <a:t>		making connections</a:t>
            </a:r>
          </a:p>
          <a:p>
            <a:pPr marL="886968" lvl="2" fontAlgn="auto">
              <a:spcAft>
                <a:spcPts val="0"/>
              </a:spcAft>
              <a:buFont typeface="Wingdings 2"/>
              <a:buChar char=""/>
              <a:defRPr/>
            </a:pPr>
            <a:r>
              <a:rPr lang="en-US" dirty="0" smtClean="0"/>
              <a:t>Experiment/conjecture –</a:t>
            </a:r>
          </a:p>
          <a:p>
            <a:pPr marL="1097280" lvl="3" indent="-173736" fontAlgn="auto">
              <a:spcAft>
                <a:spcPts val="0"/>
              </a:spcAft>
              <a:buClr>
                <a:schemeClr val="accent3"/>
              </a:buClr>
              <a:buFont typeface="Wingdings 2"/>
              <a:buNone/>
              <a:defRPr/>
            </a:pPr>
            <a:r>
              <a:rPr lang="en-US" i="1" dirty="0" smtClean="0"/>
              <a:t>		discover mathematics</a:t>
            </a:r>
          </a:p>
          <a:p>
            <a:pPr marL="886968" lvl="2" fontAlgn="auto">
              <a:spcAft>
                <a:spcPts val="0"/>
              </a:spcAft>
              <a:buFont typeface="Wingdings 2"/>
              <a:buNone/>
              <a:defRPr/>
            </a:pPr>
            <a:endParaRPr lang="en-US" dirty="0" smtClean="0"/>
          </a:p>
          <a:p>
            <a:pPr marL="886968" lvl="2" fontAlgn="auto">
              <a:spcAft>
                <a:spcPts val="0"/>
              </a:spcAft>
              <a:buFont typeface="Wingdings 2"/>
              <a:buChar char=""/>
              <a:defRPr/>
            </a:pPr>
            <a:endParaRPr lang="en-US" dirty="0" smtClean="0"/>
          </a:p>
          <a:p>
            <a:pPr marL="886968" lvl="2"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1536700"/>
          </a:xfrm>
        </p:spPr>
        <p:txBody>
          <a:bodyPr>
            <a:normAutofit fontScale="90000"/>
          </a:bodyPr>
          <a:lstStyle/>
          <a:p>
            <a:pPr fontAlgn="auto">
              <a:spcAft>
                <a:spcPts val="0"/>
              </a:spcAft>
              <a:defRPr/>
            </a:pPr>
            <a:r>
              <a:rPr lang="en-US" dirty="0" smtClean="0">
                <a:solidFill>
                  <a:schemeClr val="tx2">
                    <a:satMod val="130000"/>
                  </a:schemeClr>
                </a:solidFill>
              </a:rPr>
              <a:t>Learning mathematics Through Dynamic Geometry software</a:t>
            </a:r>
            <a:br>
              <a:rPr lang="en-US" dirty="0" smtClean="0">
                <a:solidFill>
                  <a:schemeClr val="tx2">
                    <a:satMod val="130000"/>
                  </a:schemeClr>
                </a:solidFill>
              </a:rPr>
            </a:br>
            <a:endParaRPr lang="en-US" dirty="0">
              <a:solidFill>
                <a:schemeClr val="tx2">
                  <a:satMod val="130000"/>
                </a:schemeClr>
              </a:solidFill>
            </a:endParaRPr>
          </a:p>
        </p:txBody>
      </p:sp>
      <p:sp>
        <p:nvSpPr>
          <p:cNvPr id="15362" name="Content Placeholder 2"/>
          <p:cNvSpPr>
            <a:spLocks noGrp="1"/>
          </p:cNvSpPr>
          <p:nvPr>
            <p:ph idx="1"/>
          </p:nvPr>
        </p:nvSpPr>
        <p:spPr>
          <a:xfrm>
            <a:off x="503238" y="1992313"/>
            <a:ext cx="8183562" cy="3890962"/>
          </a:xfrm>
        </p:spPr>
        <p:txBody>
          <a:bodyPr/>
          <a:lstStyle/>
          <a:p>
            <a:r>
              <a:rPr lang="de-DE" sz="3400" smtClean="0">
                <a:ea typeface="ＭＳ Ｐゴシック"/>
                <a:cs typeface="ＭＳ Ｐゴシック"/>
              </a:rPr>
              <a:t>Presentation tool </a:t>
            </a:r>
          </a:p>
          <a:p>
            <a:pPr lvl="3"/>
            <a:r>
              <a:rPr lang="de-DE" sz="2500" smtClean="0"/>
              <a:t>Teacher centered</a:t>
            </a:r>
          </a:p>
          <a:p>
            <a:r>
              <a:rPr lang="de-DE" sz="3400" smtClean="0">
                <a:ea typeface="ＭＳ Ｐゴシック"/>
                <a:cs typeface="ＭＳ Ｐゴシック"/>
              </a:rPr>
              <a:t>Tool for mathematical experiments</a:t>
            </a:r>
          </a:p>
          <a:p>
            <a:pPr lvl="3"/>
            <a:r>
              <a:rPr lang="de-DE" sz="2500" smtClean="0"/>
              <a:t>Student centered</a:t>
            </a:r>
          </a:p>
          <a:p>
            <a:r>
              <a:rPr lang="de-DE" sz="3400" smtClean="0">
                <a:ea typeface="ＭＳ Ｐゴシック"/>
                <a:cs typeface="ＭＳ Ｐゴシック"/>
              </a:rPr>
              <a:t>Authoring tool</a:t>
            </a:r>
          </a:p>
          <a:p>
            <a:pPr lvl="3"/>
            <a:r>
              <a:rPr lang="de-DE" sz="2500" smtClean="0"/>
              <a:t>Static images</a:t>
            </a:r>
          </a:p>
          <a:p>
            <a:pPr lvl="3"/>
            <a:r>
              <a:rPr lang="de-DE" sz="2500" smtClean="0"/>
              <a:t>Dynamic worksheets</a:t>
            </a:r>
          </a:p>
          <a:p>
            <a:endParaRPr lang="en-US" smtClean="0"/>
          </a:p>
          <a:p>
            <a:pPr lvl="2"/>
            <a:endParaRPr lang="en-US" smtClean="0"/>
          </a:p>
          <a:p>
            <a:pPr lvl="2"/>
            <a:endParaRPr lang="en-US" smtClean="0"/>
          </a:p>
          <a:p>
            <a:pPr lvl="2"/>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Background of the two studies</a:t>
            </a:r>
            <a:endParaRPr lang="en-US" dirty="0">
              <a:solidFill>
                <a:schemeClr val="tx2">
                  <a:satMod val="130000"/>
                </a:schemeClr>
              </a:solidFill>
            </a:endParaRPr>
          </a:p>
        </p:txBody>
      </p:sp>
      <p:sp>
        <p:nvSpPr>
          <p:cNvPr id="16386" name="Content Placeholder 2"/>
          <p:cNvSpPr>
            <a:spLocks noGrp="1"/>
          </p:cNvSpPr>
          <p:nvPr>
            <p:ph idx="1"/>
          </p:nvPr>
        </p:nvSpPr>
        <p:spPr>
          <a:xfrm>
            <a:off x="503238" y="1992313"/>
            <a:ext cx="8183562" cy="3890962"/>
          </a:xfrm>
        </p:spPr>
        <p:txBody>
          <a:bodyPr/>
          <a:lstStyle/>
          <a:p>
            <a:r>
              <a:rPr lang="en-US" smtClean="0"/>
              <a:t>California State University, Fresno</a:t>
            </a:r>
          </a:p>
          <a:p>
            <a:r>
              <a:rPr lang="en-US" smtClean="0"/>
              <a:t>Department of Mathematics</a:t>
            </a:r>
          </a:p>
          <a:p>
            <a:r>
              <a:rPr lang="en-US" smtClean="0"/>
              <a:t>Masters in mathematics – Teaching Option</a:t>
            </a:r>
          </a:p>
          <a:p>
            <a:r>
              <a:rPr lang="en-US" smtClean="0"/>
              <a:t>Masters theses requirement</a:t>
            </a:r>
          </a:p>
          <a:p>
            <a:pPr lvl="2"/>
            <a:endParaRPr lang="en-US" smtClean="0"/>
          </a:p>
          <a:p>
            <a:pPr lvl="2"/>
            <a:endParaRPr lang="en-US" smtClean="0"/>
          </a:p>
          <a:p>
            <a:pPr lvl="2"/>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Study 1</a:t>
            </a:r>
            <a:endParaRPr lang="en-US" dirty="0">
              <a:solidFill>
                <a:schemeClr val="tx2">
                  <a:satMod val="130000"/>
                </a:schemeClr>
              </a:solidFill>
            </a:endParaRPr>
          </a:p>
        </p:txBody>
      </p:sp>
      <p:sp>
        <p:nvSpPr>
          <p:cNvPr id="17410" name="Content Placeholder 2"/>
          <p:cNvSpPr>
            <a:spLocks noGrp="1"/>
          </p:cNvSpPr>
          <p:nvPr>
            <p:ph idx="1"/>
          </p:nvPr>
        </p:nvSpPr>
        <p:spPr>
          <a:xfrm>
            <a:off x="503238" y="1992313"/>
            <a:ext cx="8183562" cy="3890962"/>
          </a:xfrm>
        </p:spPr>
        <p:txBody>
          <a:bodyPr/>
          <a:lstStyle/>
          <a:p>
            <a:pPr lvl="2"/>
            <a:r>
              <a:rPr lang="en-US" smtClean="0"/>
              <a:t>Remedial Geometry courses in high school with students who has very low motivation.</a:t>
            </a:r>
          </a:p>
          <a:p>
            <a:pPr lvl="2"/>
            <a:r>
              <a:rPr lang="en-US" smtClean="0"/>
              <a:t>One section as the experimental group using dynamic geometry and the other as the control group using traditional paper and pencil instruction.</a:t>
            </a:r>
          </a:p>
          <a:p>
            <a:pPr lvl="2"/>
            <a:r>
              <a:rPr lang="en-US" smtClean="0"/>
              <a:t>Each class 5 hours per week with two 2-hour blocks and one 1-hour period.</a:t>
            </a:r>
          </a:p>
          <a:p>
            <a:pPr lvl="2"/>
            <a:r>
              <a:rPr lang="en-US" smtClean="0"/>
              <a:t>Student achievement, improvement in student level of geometric thinking and motivation.</a:t>
            </a:r>
          </a:p>
          <a:p>
            <a:pPr lvl="2"/>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Study 1 …</a:t>
            </a:r>
            <a:endParaRPr lang="en-US" dirty="0">
              <a:solidFill>
                <a:schemeClr val="tx2">
                  <a:satMod val="130000"/>
                </a:schemeClr>
              </a:solidFill>
            </a:endParaRPr>
          </a:p>
        </p:txBody>
      </p:sp>
      <p:sp>
        <p:nvSpPr>
          <p:cNvPr id="18434" name="Content Placeholder 2"/>
          <p:cNvSpPr>
            <a:spLocks noGrp="1"/>
          </p:cNvSpPr>
          <p:nvPr>
            <p:ph idx="1"/>
          </p:nvPr>
        </p:nvSpPr>
        <p:spPr>
          <a:xfrm>
            <a:off x="503238" y="1992313"/>
            <a:ext cx="8183562" cy="3890962"/>
          </a:xfrm>
        </p:spPr>
        <p:txBody>
          <a:bodyPr/>
          <a:lstStyle/>
          <a:p>
            <a:pPr lvl="2"/>
            <a:r>
              <a:rPr lang="en-US" smtClean="0"/>
              <a:t>Pre-test</a:t>
            </a:r>
          </a:p>
          <a:p>
            <a:pPr lvl="4"/>
            <a:r>
              <a:rPr lang="en-US" smtClean="0"/>
              <a:t>Van Hiele levels for geometric thinking (based on a test developed by the CDASSG project).</a:t>
            </a:r>
          </a:p>
          <a:p>
            <a:pPr lvl="2"/>
            <a:r>
              <a:rPr lang="en-US" smtClean="0"/>
              <a:t>Observations</a:t>
            </a:r>
          </a:p>
          <a:p>
            <a:pPr lvl="2"/>
            <a:r>
              <a:rPr lang="en-US" smtClean="0"/>
              <a:t>Interviews </a:t>
            </a:r>
          </a:p>
          <a:p>
            <a:pPr lvl="2"/>
            <a:r>
              <a:rPr lang="en-US" smtClean="0"/>
              <a:t>Analyzing student work</a:t>
            </a:r>
          </a:p>
          <a:p>
            <a:pPr lvl="2"/>
            <a:r>
              <a:rPr lang="en-US" smtClean="0"/>
              <a:t>Common chapter tests (ch 4-8)</a:t>
            </a:r>
          </a:p>
          <a:p>
            <a:pPr lvl="2"/>
            <a:r>
              <a:rPr lang="en-US" smtClean="0"/>
              <a:t>Post-test on Van Hiele levels</a:t>
            </a:r>
          </a:p>
          <a:p>
            <a:pPr lvl="2"/>
            <a:endParaRPr lang="en-US" smtClean="0"/>
          </a:p>
          <a:p>
            <a:pPr lvl="3"/>
            <a:endParaRPr lang="en-US" smtClean="0"/>
          </a:p>
          <a:p>
            <a:pPr lvl="2"/>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Study 2</a:t>
            </a:r>
            <a:endParaRPr lang="en-US" dirty="0">
              <a:solidFill>
                <a:schemeClr val="tx2">
                  <a:satMod val="130000"/>
                </a:schemeClr>
              </a:solidFill>
            </a:endParaRPr>
          </a:p>
        </p:txBody>
      </p:sp>
      <p:sp>
        <p:nvSpPr>
          <p:cNvPr id="19458" name="Content Placeholder 2"/>
          <p:cNvSpPr>
            <a:spLocks noGrp="1"/>
          </p:cNvSpPr>
          <p:nvPr>
            <p:ph idx="1"/>
          </p:nvPr>
        </p:nvSpPr>
        <p:spPr>
          <a:xfrm>
            <a:off x="503238" y="1992313"/>
            <a:ext cx="8183562" cy="3890962"/>
          </a:xfrm>
        </p:spPr>
        <p:txBody>
          <a:bodyPr/>
          <a:lstStyle/>
          <a:p>
            <a:pPr lvl="2"/>
            <a:r>
              <a:rPr lang="en-US" smtClean="0"/>
              <a:t>Regular high school Geometry courses.</a:t>
            </a:r>
          </a:p>
          <a:p>
            <a:pPr lvl="2"/>
            <a:r>
              <a:rPr lang="en-US" smtClean="0"/>
              <a:t>One section as the experimental group using dynamic geometry (laptop class) and the other two as the control group using traditional paper and pencil instruction.</a:t>
            </a:r>
          </a:p>
          <a:p>
            <a:pPr lvl="2"/>
            <a:r>
              <a:rPr lang="en-US" smtClean="0"/>
              <a:t>To measure student motivation and achievement.</a:t>
            </a:r>
          </a:p>
          <a:p>
            <a:pPr lvl="2"/>
            <a:endParaRPr lang="en-US" smtClean="0"/>
          </a:p>
          <a:p>
            <a:pPr lvl="3"/>
            <a:endParaRPr lang="en-US" smtClean="0"/>
          </a:p>
          <a:p>
            <a:pPr lvl="2"/>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Study 2 …</a:t>
            </a:r>
            <a:endParaRPr lang="en-US" dirty="0">
              <a:solidFill>
                <a:schemeClr val="tx2">
                  <a:satMod val="130000"/>
                </a:schemeClr>
              </a:solidFill>
            </a:endParaRPr>
          </a:p>
        </p:txBody>
      </p:sp>
      <p:sp>
        <p:nvSpPr>
          <p:cNvPr id="20482" name="Content Placeholder 2"/>
          <p:cNvSpPr>
            <a:spLocks noGrp="1"/>
          </p:cNvSpPr>
          <p:nvPr>
            <p:ph idx="1"/>
          </p:nvPr>
        </p:nvSpPr>
        <p:spPr>
          <a:xfrm>
            <a:off x="503238" y="1992313"/>
            <a:ext cx="8183562" cy="3890962"/>
          </a:xfrm>
        </p:spPr>
        <p:txBody>
          <a:bodyPr/>
          <a:lstStyle/>
          <a:p>
            <a:pPr lvl="2"/>
            <a:r>
              <a:rPr lang="en-US" smtClean="0"/>
              <a:t>Pre and Post tests</a:t>
            </a:r>
          </a:p>
          <a:p>
            <a:pPr lvl="4"/>
            <a:r>
              <a:rPr lang="en-US" smtClean="0"/>
              <a:t>Student attitudes and beliefs about mathematics </a:t>
            </a:r>
          </a:p>
          <a:p>
            <a:pPr lvl="2"/>
            <a:r>
              <a:rPr lang="en-US" smtClean="0"/>
              <a:t>Observations</a:t>
            </a:r>
          </a:p>
          <a:p>
            <a:pPr lvl="2"/>
            <a:r>
              <a:rPr lang="en-US" smtClean="0"/>
              <a:t>Analyzing student work</a:t>
            </a:r>
          </a:p>
          <a:p>
            <a:pPr lvl="2"/>
            <a:r>
              <a:rPr lang="en-US" smtClean="0"/>
              <a:t>Common Chapter tests </a:t>
            </a:r>
          </a:p>
          <a:p>
            <a:pPr lvl="4"/>
            <a:r>
              <a:rPr lang="en-US" smtClean="0"/>
              <a:t>10 multiple-choice and 10 open-ended questions</a:t>
            </a:r>
          </a:p>
          <a:p>
            <a:pPr lvl="2"/>
            <a:r>
              <a:rPr lang="en-US" smtClean="0"/>
              <a:t>Two open-ended survey questions</a:t>
            </a:r>
          </a:p>
          <a:p>
            <a:pPr lvl="4"/>
            <a:r>
              <a:rPr lang="en-US" smtClean="0"/>
              <a:t>Students experience</a:t>
            </a:r>
          </a:p>
          <a:p>
            <a:pPr lvl="2"/>
            <a:endParaRPr lang="en-US" smtClean="0"/>
          </a:p>
          <a:p>
            <a:pPr lvl="3"/>
            <a:endParaRPr lang="en-US" smtClean="0"/>
          </a:p>
          <a:p>
            <a:pPr lvl="2"/>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711200"/>
            <a:ext cx="8183562" cy="990600"/>
          </a:xfrm>
        </p:spPr>
        <p:txBody>
          <a:bodyPr/>
          <a:lstStyle/>
          <a:p>
            <a:pPr fontAlgn="auto">
              <a:spcAft>
                <a:spcPts val="0"/>
              </a:spcAft>
              <a:defRPr/>
            </a:pPr>
            <a:r>
              <a:rPr lang="en-US" dirty="0" smtClean="0">
                <a:solidFill>
                  <a:schemeClr val="tx2">
                    <a:satMod val="130000"/>
                  </a:schemeClr>
                </a:solidFill>
              </a:rPr>
              <a:t>Findings and their implications</a:t>
            </a:r>
            <a:endParaRPr lang="en-US" dirty="0">
              <a:solidFill>
                <a:schemeClr val="tx2">
                  <a:satMod val="130000"/>
                </a:schemeClr>
              </a:solidFill>
            </a:endParaRPr>
          </a:p>
        </p:txBody>
      </p:sp>
      <p:sp>
        <p:nvSpPr>
          <p:cNvPr id="3" name="Content Placeholder 2"/>
          <p:cNvSpPr>
            <a:spLocks noGrp="1"/>
          </p:cNvSpPr>
          <p:nvPr>
            <p:ph idx="1"/>
          </p:nvPr>
        </p:nvSpPr>
        <p:spPr>
          <a:xfrm>
            <a:off x="503238" y="1992313"/>
            <a:ext cx="8183562" cy="3890962"/>
          </a:xfrm>
        </p:spPr>
        <p:txBody>
          <a:bodyPr>
            <a:normAutofit fontScale="85000" lnSpcReduction="20000"/>
          </a:bodyPr>
          <a:lstStyle/>
          <a:p>
            <a:pPr marL="640080" lvl="1" indent="-237744" fontAlgn="auto">
              <a:spcAft>
                <a:spcPts val="0"/>
              </a:spcAft>
              <a:buFont typeface="Verdana"/>
              <a:buChar char="◦"/>
              <a:defRPr/>
            </a:pPr>
            <a:r>
              <a:rPr lang="en-US" dirty="0" smtClean="0">
                <a:latin typeface="Times New Roman"/>
                <a:cs typeface="Times New Roman"/>
              </a:rPr>
              <a:t>Students in technology classes showed higher achievements in both studies. </a:t>
            </a:r>
          </a:p>
          <a:p>
            <a:pPr marL="640080" lvl="1" indent="-237744" fontAlgn="auto">
              <a:spcAft>
                <a:spcPts val="0"/>
              </a:spcAft>
              <a:buFont typeface="Verdana"/>
              <a:buChar char="◦"/>
              <a:defRPr/>
            </a:pPr>
            <a:endParaRPr lang="en-US" dirty="0" smtClean="0">
              <a:latin typeface="Times New Roman"/>
              <a:cs typeface="Times New Roman"/>
            </a:endParaRPr>
          </a:p>
          <a:p>
            <a:pPr marL="640080" lvl="1" indent="-237744" fontAlgn="auto">
              <a:spcAft>
                <a:spcPts val="0"/>
              </a:spcAft>
              <a:buFont typeface="Verdana"/>
              <a:buChar char="◦"/>
              <a:defRPr/>
            </a:pPr>
            <a:r>
              <a:rPr lang="en-US" dirty="0" smtClean="0">
                <a:latin typeface="Times New Roman"/>
                <a:cs typeface="Times New Roman"/>
              </a:rPr>
              <a:t>However, improvements in their skill levels measured in Van </a:t>
            </a:r>
            <a:r>
              <a:rPr lang="en-US" dirty="0" err="1" smtClean="0">
                <a:latin typeface="Times New Roman"/>
                <a:cs typeface="Times New Roman"/>
              </a:rPr>
              <a:t>Heile</a:t>
            </a:r>
            <a:r>
              <a:rPr lang="en-US" dirty="0" smtClean="0">
                <a:latin typeface="Times New Roman"/>
                <a:cs typeface="Times New Roman"/>
              </a:rPr>
              <a:t> levels in the first study did not show across all levels.  </a:t>
            </a:r>
          </a:p>
          <a:p>
            <a:pPr marL="640080" lvl="1" indent="-237744" fontAlgn="auto">
              <a:spcAft>
                <a:spcPts val="0"/>
              </a:spcAft>
              <a:buFont typeface="Verdana"/>
              <a:buChar char="◦"/>
              <a:defRPr/>
            </a:pPr>
            <a:endParaRPr lang="en-US" dirty="0" smtClean="0">
              <a:latin typeface="Times New Roman"/>
              <a:cs typeface="Times New Roman"/>
            </a:endParaRPr>
          </a:p>
          <a:p>
            <a:pPr marL="640080" lvl="1" indent="-237744" fontAlgn="auto">
              <a:spcAft>
                <a:spcPts val="0"/>
              </a:spcAft>
              <a:buFont typeface="Verdana"/>
              <a:buChar char="◦"/>
              <a:defRPr/>
            </a:pPr>
            <a:r>
              <a:rPr lang="en-US" dirty="0" smtClean="0">
                <a:latin typeface="Times New Roman"/>
                <a:cs typeface="Times New Roman"/>
              </a:rPr>
              <a:t>Some levels showed upward movements but others did not. </a:t>
            </a:r>
          </a:p>
          <a:p>
            <a:pPr marL="640080" lvl="1" indent="-237744" fontAlgn="auto">
              <a:spcAft>
                <a:spcPts val="0"/>
              </a:spcAft>
              <a:buFont typeface="Verdana"/>
              <a:buChar char="◦"/>
              <a:defRPr/>
            </a:pPr>
            <a:endParaRPr lang="en-US" dirty="0" smtClean="0">
              <a:latin typeface="Times New Roman"/>
              <a:cs typeface="Times New Roman"/>
            </a:endParaRPr>
          </a:p>
          <a:p>
            <a:pPr marL="640080" lvl="1" indent="-237744" fontAlgn="auto">
              <a:spcAft>
                <a:spcPts val="0"/>
              </a:spcAft>
              <a:buFont typeface="Verdana"/>
              <a:buChar char="◦"/>
              <a:defRPr/>
            </a:pPr>
            <a:r>
              <a:rPr lang="en-US" dirty="0" smtClean="0">
                <a:latin typeface="Times New Roman"/>
                <a:cs typeface="Times New Roman"/>
              </a:rPr>
              <a:t>The largest impact was on the level 2 students.  They out performed the others significantly.</a:t>
            </a:r>
            <a:endParaRPr lang="en-US" sz="3200" dirty="0" smtClean="0">
              <a:latin typeface="Times New Roman"/>
              <a:cs typeface="Times New Roman"/>
            </a:endParaRPr>
          </a:p>
          <a:p>
            <a:pPr marL="886968" lvl="2" fontAlgn="auto">
              <a:spcAft>
                <a:spcPts val="0"/>
              </a:spcAft>
              <a:buFont typeface="Wingdings 2"/>
              <a:buChar char=""/>
              <a:defRPr/>
            </a:pPr>
            <a:endParaRPr lang="en-US" dirty="0" smtClean="0"/>
          </a:p>
          <a:p>
            <a:pPr marL="1097280" lvl="3" indent="-173736" fontAlgn="auto">
              <a:spcAft>
                <a:spcPts val="0"/>
              </a:spcAft>
              <a:buClr>
                <a:schemeClr val="accent3"/>
              </a:buClr>
              <a:buFont typeface="Wingdings 2"/>
              <a:buChar char=""/>
              <a:defRPr/>
            </a:pPr>
            <a:endParaRPr lang="en-US" dirty="0" smtClean="0"/>
          </a:p>
          <a:p>
            <a:pPr marL="886968" lvl="2"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225</TotalTime>
  <Words>689</Words>
  <Application>Microsoft Macintosh PowerPoint</Application>
  <PresentationFormat>On-screen Show (4:3)</PresentationFormat>
  <Paragraphs>102</Paragraphs>
  <Slides>17</Slides>
  <Notes>0</Notes>
  <HiddenSlides>0</HiddenSlides>
  <MMClips>0</MMClips>
  <ScaleCrop>false</ScaleCrop>
  <HeadingPairs>
    <vt:vector size="8" baseType="variant">
      <vt:variant>
        <vt:lpstr>Fonts Used</vt:lpstr>
      </vt:variant>
      <vt:variant>
        <vt:i4>7</vt:i4>
      </vt:variant>
      <vt:variant>
        <vt:lpstr>Design Template</vt:lpstr>
      </vt:variant>
      <vt:variant>
        <vt:i4>7</vt:i4>
      </vt:variant>
      <vt:variant>
        <vt:lpstr>Embedded OLE Servers</vt:lpstr>
      </vt:variant>
      <vt:variant>
        <vt:i4>1</vt:i4>
      </vt:variant>
      <vt:variant>
        <vt:lpstr>Slide Titles</vt:lpstr>
      </vt:variant>
      <vt:variant>
        <vt:i4>17</vt:i4>
      </vt:variant>
    </vt:vector>
  </HeadingPairs>
  <TitlesOfParts>
    <vt:vector size="32" baseType="lpstr">
      <vt:lpstr>Gill Sans MT</vt:lpstr>
      <vt:lpstr>Arial</vt:lpstr>
      <vt:lpstr>Wingdings 2</vt:lpstr>
      <vt:lpstr>Verdana</vt:lpstr>
      <vt:lpstr>Calibri</vt:lpstr>
      <vt:lpstr>ＭＳ Ｐゴシック</vt:lpstr>
      <vt:lpstr>Times New Roman</vt:lpstr>
      <vt:lpstr>Solstice</vt:lpstr>
      <vt:lpstr>Solstice</vt:lpstr>
      <vt:lpstr>Solstice</vt:lpstr>
      <vt:lpstr>Solstice</vt:lpstr>
      <vt:lpstr>Solstice</vt:lpstr>
      <vt:lpstr>Solstice</vt:lpstr>
      <vt:lpstr>Solstice</vt:lpstr>
      <vt:lpstr>Chart</vt:lpstr>
      <vt:lpstr>Reasons Behind the Positive Effects of Using Dynamic Computer Software in High School Mathematics Classrooms </vt:lpstr>
      <vt:lpstr>Learning mathematics through Dynamic Geometry Software </vt:lpstr>
      <vt:lpstr>Learning mathematics Through Dynamic Geometry software </vt:lpstr>
      <vt:lpstr>Background of the two studies</vt:lpstr>
      <vt:lpstr>Study 1</vt:lpstr>
      <vt:lpstr>Study 1 …</vt:lpstr>
      <vt:lpstr>Study 2</vt:lpstr>
      <vt:lpstr>Study 2 …</vt:lpstr>
      <vt:lpstr>Findings and their implications</vt:lpstr>
      <vt:lpstr>Slide 10</vt:lpstr>
      <vt:lpstr>Slide 11</vt:lpstr>
      <vt:lpstr>Findings and their implications…</vt:lpstr>
      <vt:lpstr>Findings and their implications…</vt:lpstr>
      <vt:lpstr>Findings and their implications…</vt:lpstr>
      <vt:lpstr>Findings and their implications…</vt:lpstr>
      <vt:lpstr>Findings and their implications…</vt:lpstr>
      <vt:lpstr>Rajee Amarasinghe</vt:lpstr>
    </vt:vector>
  </TitlesOfParts>
  <Company>CSUF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Reasons Behind the Positive Effects of Using Dynamic Computer Software in High School Mathematics Classrooms </dc:title>
  <dc:creator>CSUF</dc:creator>
  <cp:lastModifiedBy>CSM</cp:lastModifiedBy>
  <cp:revision>5</cp:revision>
  <dcterms:created xsi:type="dcterms:W3CDTF">2010-03-30T20:15:58Z</dcterms:created>
  <dcterms:modified xsi:type="dcterms:W3CDTF">2010-09-18T04:24:28Z</dcterms:modified>
</cp:coreProperties>
</file>